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945600" cy="32918400"/>
  <p:notesSz cx="6858000" cy="9144000"/>
  <p:defaultTextStyle>
    <a:defPPr>
      <a:defRPr lang="en-US"/>
    </a:defPPr>
    <a:lvl1pPr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2193925" indent="-1736725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4387850" indent="-3473450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6583363" indent="-5211763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8777288" indent="-6948488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27E"/>
    <a:srgbClr val="0A235A"/>
    <a:srgbClr val="0E27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20" d="100"/>
          <a:sy n="20" d="100"/>
        </p:scale>
        <p:origin x="1836" y="8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56" d="100"/>
          <a:sy n="56" d="100"/>
        </p:scale>
        <p:origin x="2588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D576A4-A0DE-4247-A4D8-84F8CF32E7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8700FD-C451-4E42-850B-F066432BDC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B54AD0-5053-4A93-BBAD-FF2B30273A62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C830D-316F-4703-B4EB-7BA84F3EEE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6165FB18-3FF8-4A18-A124-FE3F218A2F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5316FB-2613-45BE-9DE0-3B87645D067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E68211C-D27A-4913-B865-5AF59E524166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FECD8D2-E9D4-4579-9590-B7168FECA9D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A4B2C103-60ED-4511-8158-C6B9873ADE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  <a:endParaRPr lang="en-US" altLang="en-US" noProof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E0CE48F-64A1-4717-9448-D0142F969A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52A2533-91ED-4636-A03D-577014A8B9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2B859F4-8F9A-4AF0-A332-BF9C1EC12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>
            <a:extLst>
              <a:ext uri="{FF2B5EF4-FFF2-40B4-BE49-F238E27FC236}">
                <a16:creationId xmlns:a16="http://schemas.microsoft.com/office/drawing/2014/main" id="{84335F76-7B55-4C41-A52E-41ECA12803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>
            <a:extLst>
              <a:ext uri="{FF2B5EF4-FFF2-40B4-BE49-F238E27FC236}">
                <a16:creationId xmlns:a16="http://schemas.microsoft.com/office/drawing/2014/main" id="{6C8D649D-8C2F-4CE7-B4EC-4FFDA90DF3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灯片编号占位符 3">
            <a:extLst>
              <a:ext uri="{FF2B5EF4-FFF2-40B4-BE49-F238E27FC236}">
                <a16:creationId xmlns:a16="http://schemas.microsoft.com/office/drawing/2014/main" id="{3DEBAE36-EF66-49F6-BA0C-E100B0D361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253185-E276-493A-89E6-F0A2447F48DD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2"/>
            <a:ext cx="18653760" cy="7056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6DEC8-1DCC-471F-BCAC-6CEE2C37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9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8F6E45-A235-41EF-8149-C7ACB5FDC6DC}" type="datetimeFigureOut">
              <a:rPr lang="en-US" altLang="en-US"/>
              <a:pPr>
                <a:defRPr/>
              </a:pPr>
              <a:t>2/12/2024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695E0-8434-40A8-8B37-DABDC176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97763" y="30510163"/>
            <a:ext cx="69500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EDF96-AF02-43CE-A3B1-42E0D024D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7273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8C6CB-E38F-4539-9039-91A3BFA9AD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89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317625"/>
            <a:ext cx="19751675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6963" y="7680325"/>
            <a:ext cx="19751675" cy="2172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AD9AE-1701-4435-8B89-D93DFE8C73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9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3E5D2EE-F2BD-484F-A20C-71886AED19B2}" type="datetimeFigureOut">
              <a:rPr lang="en-US" altLang="en-US"/>
              <a:pPr>
                <a:defRPr/>
              </a:pPr>
              <a:t>2/12/2024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0B78C-A944-4D7B-B8D3-320973F8E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97763" y="30510163"/>
            <a:ext cx="69500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8E931-B5F8-4DBA-A1EE-54C712B59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7273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C9DD233-3BEB-4109-97E3-9DCF43BC9A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02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371453" y="6324600"/>
            <a:ext cx="23702009" cy="1348206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65422" y="6324600"/>
            <a:ext cx="70740271" cy="1348206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46208-9F60-421B-9785-18F726B7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9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3427AA-8718-45D8-88C8-C1A01992256F}" type="datetimeFigureOut">
              <a:rPr lang="en-US" altLang="en-US"/>
              <a:pPr>
                <a:defRPr/>
              </a:pPr>
              <a:t>2/12/2024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4A3B0-18A6-4F0B-999B-88AF42C3B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97763" y="30510163"/>
            <a:ext cx="69500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B30D3-EA01-419D-B69E-B0CCB6036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7273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21CFD41-C3E0-4701-9A84-D731ACB8EF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92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317625"/>
            <a:ext cx="19751675" cy="54864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963" y="7680325"/>
            <a:ext cx="19751675" cy="21724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3FA8D-1511-48C5-9B67-962BDFDE73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9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A529432-B273-499F-A034-5B75BFB9C8A7}" type="datetimeFigureOut">
              <a:rPr lang="en-US" altLang="en-US"/>
              <a:pPr>
                <a:defRPr/>
              </a:pPr>
              <a:t>2/12/2024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DB7F5-2EAA-4111-9302-3B211C493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97763" y="30510163"/>
            <a:ext cx="69500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DD527-FF6B-4B46-8A9E-F3EE9059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7273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0DD614-C403-4E2E-9046-95ABA3EAD9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52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2"/>
            <a:ext cx="18653760" cy="6537960"/>
          </a:xfrm>
          <a:prstGeom prst="rect">
            <a:avLst/>
          </a:prstGeo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CDDF2-69E3-4A27-BD71-722A4549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9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C623FA-6134-40D8-B8FA-587B56A4D84E}" type="datetimeFigureOut">
              <a:rPr lang="en-US" altLang="en-US"/>
              <a:pPr>
                <a:defRPr/>
              </a:pPr>
              <a:t>2/12/2024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B43D0-F543-433A-86C3-1CF2D7A3F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97763" y="30510163"/>
            <a:ext cx="69500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1E5BB-A169-4563-9903-D7F5FC0EA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7273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95581D6-28F6-494B-9E6A-D66737E876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38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317625"/>
            <a:ext cx="19751675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65421" y="36865560"/>
            <a:ext cx="47221140" cy="104279702"/>
          </a:xfrm>
          <a:prstGeom prst="rect">
            <a:avLst/>
          </a:prstGeo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52321" y="36865560"/>
            <a:ext cx="47221140" cy="104279702"/>
          </a:xfrm>
          <a:prstGeom prst="rect">
            <a:avLst/>
          </a:prstGeo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F46945-76A3-482B-9B71-1D426E7945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9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66BCA34-B103-4024-8F4D-5EFD0841C528}" type="datetimeFigureOut">
              <a:rPr lang="en-US" altLang="en-US"/>
              <a:pPr>
                <a:defRPr/>
              </a:pPr>
              <a:t>2/12/2024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AE3D5D-389C-4C18-8A77-C0966D89D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97763" y="30510163"/>
            <a:ext cx="69500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BB20EAE-521A-403A-8B1D-B70AC8BA3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7273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525B21-16D2-4750-A692-2421D97907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67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368542"/>
            <a:ext cx="9696451" cy="307085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0439400"/>
            <a:ext cx="9696451" cy="18966182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2"/>
            <a:ext cx="9700260" cy="307085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0" cy="18966182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895600" y="2209800"/>
            <a:ext cx="3322638" cy="34290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267DEE5-B251-4BEE-9656-3526003AA99F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0969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B9413E9-ED40-437C-B0DA-CDB68B1B1EFF}" type="datetimeFigureOut">
              <a:rPr lang="en-US" altLang="en-US"/>
              <a:pPr>
                <a:defRPr/>
              </a:pPr>
              <a:t>2/12/2024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CBB4D47-421C-4C86-AC98-480308A4727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7497763" y="30510163"/>
            <a:ext cx="69500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9C480B4-6066-4191-8838-09B01A211AD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57273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361A59-8057-43F8-93C2-C006C216F7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93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317625"/>
            <a:ext cx="19751675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483F19B-C63F-41C5-81EF-3F826CFE01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9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39FBFD-AE84-43ED-AB1D-1E267CFB985D}" type="datetimeFigureOut">
              <a:rPr lang="en-US" altLang="en-US"/>
              <a:pPr>
                <a:defRPr/>
              </a:pPr>
              <a:t>2/12/2024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055D5A8-8805-4447-9A0C-9B8D3AFFD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97763" y="30510163"/>
            <a:ext cx="69500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857FF9B-F46A-4A52-AD7B-4390501AF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7273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A447F72-CD6F-4A37-8D69-E1043E6E0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38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0413706-3BAD-4FD1-A6D4-55F8AAF20E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9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769604-2060-4534-A293-57525367F717}" type="datetimeFigureOut">
              <a:rPr lang="en-US" altLang="en-US"/>
              <a:pPr>
                <a:defRPr/>
              </a:pPr>
              <a:t>2/12/2024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395BCE4-932D-49FD-8038-4E3FEB6C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97763" y="30510163"/>
            <a:ext cx="69500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2FB0F37-C352-49AD-B181-1CD1EB3E4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7273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19AC81B-D2DC-45AF-BF63-CDFB78CCD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25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2" y="1310640"/>
            <a:ext cx="7219951" cy="5577840"/>
          </a:xfrm>
          <a:prstGeom prst="rect">
            <a:avLst/>
          </a:prstGeo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3"/>
            <a:ext cx="12268200" cy="28094942"/>
          </a:xfrm>
          <a:prstGeom prst="rect">
            <a:avLst/>
          </a:prstGeo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2" y="6888483"/>
            <a:ext cx="7219951" cy="225171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8B3744-7816-4821-84E7-37C3FF230B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9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1A20536-1AF8-4CC1-B1CC-231EA3FE3919}" type="datetimeFigureOut">
              <a:rPr lang="en-US" altLang="en-US"/>
              <a:pPr>
                <a:defRPr/>
              </a:pPr>
              <a:t>2/12/2024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E1C49D-0DF4-4256-BD96-0C275FE71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97763" y="30510163"/>
            <a:ext cx="69500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95D632-4748-4D01-B97A-4163EE34A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7273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E67A895-BE51-436D-A7D1-A5D0C99AD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39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2"/>
          </a:xfrm>
          <a:prstGeom prst="rect">
            <a:avLst/>
          </a:prstGeo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2"/>
            <a:ext cx="13167360" cy="3863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5741C3-6052-4D10-8556-2F50E5F1F1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9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069A1B-8A32-45B8-935D-EE573C8146A7}" type="datetimeFigureOut">
              <a:rPr lang="en-US" altLang="en-US"/>
              <a:pPr>
                <a:defRPr/>
              </a:pPr>
              <a:t>2/12/2024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2C9658-C599-41C9-B140-E3CD95BD1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97763" y="30510163"/>
            <a:ext cx="69500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17E8847-DF70-419D-ABA7-71EE54405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727363" y="30510163"/>
            <a:ext cx="5121275" cy="17526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50592AE-CB94-4932-A555-AA410AF8CD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83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FCBFFE10-57C2-4D5F-87F5-330BCECD8628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21945600" cy="19877088"/>
          </a:xfrm>
          <a:prstGeom prst="rect">
            <a:avLst/>
          </a:prstGeom>
          <a:solidFill>
            <a:schemeClr val="bg1"/>
          </a:solidFill>
        </p:spPr>
        <p:txBody>
          <a:bodyPr anchor="b"/>
          <a:lstStyle>
            <a:lvl1pPr algn="ctr" defTabSz="32917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5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1B381BDE-334C-46D8-9E02-B38688F18E4C}"/>
              </a:ext>
            </a:extLst>
          </p:cNvPr>
          <p:cNvSpPr txBox="1">
            <a:spLocks/>
          </p:cNvSpPr>
          <p:nvPr userDrawn="1"/>
        </p:nvSpPr>
        <p:spPr>
          <a:xfrm>
            <a:off x="0" y="3165475"/>
            <a:ext cx="21945600" cy="29752925"/>
          </a:xfrm>
          <a:prstGeom prst="rect">
            <a:avLst/>
          </a:prstGeom>
          <a:solidFill>
            <a:schemeClr val="accent6">
              <a:lumMod val="75000"/>
              <a:alpha val="48000"/>
            </a:schemeClr>
          </a:solidFill>
          <a:ln>
            <a:noFill/>
          </a:ln>
        </p:spPr>
        <p:txBody>
          <a:bodyPr anchor="b"/>
          <a:lstStyle>
            <a:lvl1pPr algn="ctr" defTabSz="32917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5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070FFA99-998B-4BDB-B629-8F764457ACB7}"/>
              </a:ext>
            </a:extLst>
          </p:cNvPr>
          <p:cNvCxnSpPr/>
          <p:nvPr userDrawn="1"/>
        </p:nvCxnSpPr>
        <p:spPr>
          <a:xfrm>
            <a:off x="0" y="3165475"/>
            <a:ext cx="21945600" cy="0"/>
          </a:xfrm>
          <a:prstGeom prst="line">
            <a:avLst/>
          </a:prstGeom>
          <a:ln w="142875">
            <a:solidFill>
              <a:srgbClr val="0E27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blue and orange text on a black background&#10;&#10;Description automatically generated">
            <a:extLst>
              <a:ext uri="{FF2B5EF4-FFF2-40B4-BE49-F238E27FC236}">
                <a16:creationId xmlns:a16="http://schemas.microsoft.com/office/drawing/2014/main" id="{988F2937-5084-1ED3-6F04-19EA07079F0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09600" y="583289"/>
            <a:ext cx="5340015" cy="20766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2193925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219392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219392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219392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219392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9144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13716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18288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4650" indent="-1644650" algn="l" defTabSz="21939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3565525" indent="-1371600" algn="l" defTabSz="21939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486400" indent="-1096963" algn="l" defTabSz="21939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680325" indent="-1096963" algn="l" defTabSz="21939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9874250" indent="-1096963" algn="l" defTabSz="21939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>
            <a:extLst>
              <a:ext uri="{FF2B5EF4-FFF2-40B4-BE49-F238E27FC236}">
                <a16:creationId xmlns:a16="http://schemas.microsoft.com/office/drawing/2014/main" id="{69E54B12-0F6B-4D33-A1CA-76C385ACCEA8}"/>
              </a:ext>
            </a:extLst>
          </p:cNvPr>
          <p:cNvSpPr/>
          <p:nvPr/>
        </p:nvSpPr>
        <p:spPr>
          <a:xfrm>
            <a:off x="304800" y="14089063"/>
            <a:ext cx="10439400" cy="18207037"/>
          </a:xfrm>
          <a:prstGeom prst="roundRect">
            <a:avLst>
              <a:gd name="adj" fmla="val 351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400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research approach </a:t>
            </a: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-- 36-48 pt</a:t>
            </a: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</a:rPr>
              <a:t>Text 24-36 pt</a:t>
            </a: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6">
                    <a:lumMod val="50000"/>
                  </a:schemeClr>
                </a:solidFill>
              </a:rPr>
              <a:t>Subsequent Subheads at 36-48 pt</a:t>
            </a: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02060"/>
                </a:solidFill>
              </a:rPr>
              <a:t>text at 24-36 pt</a:t>
            </a: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7200" dirty="0">
              <a:solidFill>
                <a:srgbClr val="002060"/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02060"/>
                </a:solidFill>
              </a:rPr>
              <a:t>Photos, tables and charts be easily and quickly understood</a:t>
            </a: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02060"/>
                </a:solidFill>
              </a:rPr>
              <a:t>Key equation(s) must be associated with variable definitions</a:t>
            </a: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rgbClr val="002060"/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02060"/>
                </a:solidFill>
              </a:rPr>
              <a:t>Leave space between columns, before subheads, figures, tables, etc. Avoid overfilling the poster.</a:t>
            </a: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363" name="TextBox 4">
            <a:extLst>
              <a:ext uri="{FF2B5EF4-FFF2-40B4-BE49-F238E27FC236}">
                <a16:creationId xmlns:a16="http://schemas.microsoft.com/office/drawing/2014/main" id="{832891AE-49D7-4B43-B57E-05D50284D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76250"/>
            <a:ext cx="1615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7200" b="1" dirty="0">
                <a:cs typeface="Arial" panose="020B0604020202020204" pitchFamily="34" charset="0"/>
              </a:rPr>
              <a:t>  Poster title at 54-72 points…</a:t>
            </a:r>
            <a:endParaRPr lang="en-US" altLang="en-US" sz="7200" dirty="0">
              <a:latin typeface="Calibri" panose="020F0502020204030204" pitchFamily="34" charset="0"/>
            </a:endParaRPr>
          </a:p>
        </p:txBody>
      </p:sp>
      <p:sp>
        <p:nvSpPr>
          <p:cNvPr id="15364" name="TextBox 86">
            <a:extLst>
              <a:ext uri="{FF2B5EF4-FFF2-40B4-BE49-F238E27FC236}">
                <a16:creationId xmlns:a16="http://schemas.microsoft.com/office/drawing/2014/main" id="{95B9C58A-B6F3-40D3-9BE2-55C620548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735138"/>
            <a:ext cx="1615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000">
                <a:cs typeface="Arial" panose="020B0604020202020204" pitchFamily="34" charset="0"/>
              </a:rPr>
              <a:t>Authors and their associated affiliations  at 32-40 points</a:t>
            </a:r>
          </a:p>
        </p:txBody>
      </p:sp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AECDE6BA-FE66-4788-8654-53385A1F0D92}"/>
              </a:ext>
            </a:extLst>
          </p:cNvPr>
          <p:cNvSpPr/>
          <p:nvPr/>
        </p:nvSpPr>
        <p:spPr>
          <a:xfrm>
            <a:off x="304800" y="10287000"/>
            <a:ext cx="10439400" cy="3276600"/>
          </a:xfrm>
          <a:prstGeom prst="roundRect">
            <a:avLst>
              <a:gd name="adj" fmla="val 863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of this research -- 36-48 pt</a:t>
            </a: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02060"/>
                </a:solidFill>
              </a:rPr>
              <a:t>Text and bullets 24-36 pt</a:t>
            </a: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16E9139D-CC9B-43E3-8290-A246AC7F4D1E}"/>
              </a:ext>
            </a:extLst>
          </p:cNvPr>
          <p:cNvSpPr/>
          <p:nvPr/>
        </p:nvSpPr>
        <p:spPr>
          <a:xfrm>
            <a:off x="304800" y="3429000"/>
            <a:ext cx="10439400" cy="6324600"/>
          </a:xfrm>
          <a:prstGeom prst="roundRect">
            <a:avLst>
              <a:gd name="adj" fmla="val 73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</a:t>
            </a:r>
            <a:r>
              <a:rPr lang="en-US" altLang="en-US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 and objectives</a:t>
            </a: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--  36-48 pt</a:t>
            </a: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Text and bullets 24-36 </a:t>
            </a:r>
            <a:r>
              <a:rPr lang="en-US" sz="3600" dirty="0" err="1">
                <a:solidFill>
                  <a:schemeClr val="tx2">
                    <a:lumMod val="75000"/>
                  </a:schemeClr>
                </a:solidFill>
              </a:rPr>
              <a:t>pt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Rounded Rectangle 14">
            <a:extLst>
              <a:ext uri="{FF2B5EF4-FFF2-40B4-BE49-F238E27FC236}">
                <a16:creationId xmlns:a16="http://schemas.microsoft.com/office/drawing/2014/main" id="{9EAB0ED6-CE01-4FC5-9527-B596D9F91188}"/>
              </a:ext>
            </a:extLst>
          </p:cNvPr>
          <p:cNvSpPr/>
          <p:nvPr/>
        </p:nvSpPr>
        <p:spPr>
          <a:xfrm>
            <a:off x="11137900" y="21488400"/>
            <a:ext cx="10426700" cy="10807700"/>
          </a:xfrm>
          <a:prstGeom prst="roundRect">
            <a:avLst>
              <a:gd name="adj" fmla="val 36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 and potential applications of this research -- 36-48 pt</a:t>
            </a: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</a:rPr>
              <a:t>Text and bullets 24-36 pt</a:t>
            </a:r>
          </a:p>
        </p:txBody>
      </p:sp>
      <p:sp>
        <p:nvSpPr>
          <p:cNvPr id="10" name="Rounded Rectangle 19">
            <a:extLst>
              <a:ext uri="{FF2B5EF4-FFF2-40B4-BE49-F238E27FC236}">
                <a16:creationId xmlns:a16="http://schemas.microsoft.com/office/drawing/2014/main" id="{876AF182-3767-4D91-A2A2-123A4F9F0196}"/>
              </a:ext>
            </a:extLst>
          </p:cNvPr>
          <p:cNvSpPr/>
          <p:nvPr/>
        </p:nvSpPr>
        <p:spPr>
          <a:xfrm>
            <a:off x="11125200" y="3411538"/>
            <a:ext cx="10439400" cy="17352962"/>
          </a:xfrm>
          <a:prstGeom prst="roundRect">
            <a:avLst>
              <a:gd name="adj" fmla="val 40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approach accomplishments--  </a:t>
            </a: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36-48 </a:t>
            </a:r>
            <a:r>
              <a:rPr lang="en-US" sz="4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</a:t>
            </a:r>
            <a:endParaRPr lang="en-US" sz="4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</a:rPr>
              <a:t>Text and bullets 24-36 pt</a:t>
            </a: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6">
                    <a:lumMod val="50000"/>
                  </a:schemeClr>
                </a:solidFill>
              </a:rPr>
              <a:t>Subsequent Subheads at 36-48 pt</a:t>
            </a: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</a:rPr>
              <a:t>Text and bullets 24-36 </a:t>
            </a:r>
            <a:r>
              <a:rPr lang="en-US" sz="4000" dirty="0" err="1">
                <a:solidFill>
                  <a:srgbClr val="002060"/>
                </a:solidFill>
              </a:rPr>
              <a:t>pt</a:t>
            </a:r>
            <a:endParaRPr lang="en-US" sz="4000" dirty="0">
              <a:solidFill>
                <a:srgbClr val="002060"/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7200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7200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45981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7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000_UIECE BannerTemplate 24x3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135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5000_UIECE BannerTemplate 24x36</vt:lpstr>
      <vt:lpstr>PowerPoint Presentation</vt:lpstr>
    </vt:vector>
  </TitlesOfParts>
  <Company>ECE - UIUC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Brad Petersen</dc:creator>
  <cp:lastModifiedBy>Freeman, Andrew</cp:lastModifiedBy>
  <cp:revision>21</cp:revision>
  <dcterms:created xsi:type="dcterms:W3CDTF">2009-03-26T19:08:09Z</dcterms:created>
  <dcterms:modified xsi:type="dcterms:W3CDTF">2024-02-12T20:18:42Z</dcterms:modified>
</cp:coreProperties>
</file>